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3E478-0F97-41A9-B1BD-A473FCB4A59A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87D33-29DB-4700-B341-A831E2D276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3E478-0F97-41A9-B1BD-A473FCB4A59A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87D33-29DB-4700-B341-A831E2D276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3E478-0F97-41A9-B1BD-A473FCB4A59A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87D33-29DB-4700-B341-A831E2D276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3E478-0F97-41A9-B1BD-A473FCB4A59A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87D33-29DB-4700-B341-A831E2D276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3E478-0F97-41A9-B1BD-A473FCB4A59A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87D33-29DB-4700-B341-A831E2D276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3E478-0F97-41A9-B1BD-A473FCB4A59A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87D33-29DB-4700-B341-A831E2D276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3E478-0F97-41A9-B1BD-A473FCB4A59A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87D33-29DB-4700-B341-A831E2D276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3E478-0F97-41A9-B1BD-A473FCB4A59A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87D33-29DB-4700-B341-A831E2D276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3E478-0F97-41A9-B1BD-A473FCB4A59A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87D33-29DB-4700-B341-A831E2D276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3E478-0F97-41A9-B1BD-A473FCB4A59A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87D33-29DB-4700-B341-A831E2D276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3E478-0F97-41A9-B1BD-A473FCB4A59A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87D33-29DB-4700-B341-A831E2D27650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3E478-0F97-41A9-B1BD-A473FCB4A59A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87D33-29DB-4700-B341-A831E2D27650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Villanelle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Ms. Campbell 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50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268760"/>
            <a:ext cx="835292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Wild men who caught and sang the sun in flight,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And learn, too late, they grieved it on its way,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Do not go gentle into that good night.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 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Grave men, near death, who see with blinding sight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Blind eyes could blaze like meteors and be gay,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Rage, rage against the dying of the light.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 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And you, my father, there on the sad height,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Curse, bless me now with your fierce tears, I pray.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Do not go gentle into that good night.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Rage, rage against the dying of the light.</a:t>
            </a:r>
          </a:p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45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Writing Time!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5696" y="2701415"/>
            <a:ext cx="54726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u="sng" dirty="0" smtClean="0">
                <a:solidFill>
                  <a:schemeClr val="bg1"/>
                </a:solidFill>
              </a:rPr>
              <a:t>Topic Ideas: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TV shows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Nature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Sports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Graduation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17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00269"/>
            <a:ext cx="8928992" cy="924475"/>
          </a:xfrm>
        </p:spPr>
        <p:txBody>
          <a:bodyPr/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“In the nick of rhyme”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9"/>
            <a:ext cx="8496944" cy="451803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smtClean="0">
                <a:solidFill>
                  <a:schemeClr val="bg1"/>
                </a:solidFill>
              </a:rPr>
              <a:t>Divide into groups based on chocolate bar type!</a:t>
            </a:r>
          </a:p>
          <a:p>
            <a:endParaRPr lang="en-US" sz="4000" dirty="0" smtClean="0">
              <a:solidFill>
                <a:schemeClr val="bg1"/>
              </a:solidFill>
            </a:endParaRPr>
          </a:p>
          <a:p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smtClean="0">
                <a:solidFill>
                  <a:schemeClr val="bg1"/>
                </a:solidFill>
              </a:rPr>
              <a:t>Compete to come up with the MOST rhymes in 1 minute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58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1097092"/>
          </a:xfrm>
        </p:spPr>
        <p:txBody>
          <a:bodyPr/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</a:rPr>
              <a:t>RUN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9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</a:rPr>
              <a:t>HIGH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27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1025084"/>
          </a:xfrm>
        </p:spPr>
        <p:txBody>
          <a:bodyPr/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</a:rPr>
              <a:t>LUNCH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77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1025084"/>
          </a:xfrm>
        </p:spPr>
        <p:txBody>
          <a:bodyPr/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</a:rPr>
              <a:t>BRIGHT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74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548680"/>
            <a:ext cx="7125113" cy="1051519"/>
          </a:xfrm>
        </p:spPr>
        <p:txBody>
          <a:bodyPr/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</a:rPr>
              <a:t>CANDY</a:t>
            </a:r>
            <a:endParaRPr 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3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75724"/>
            <a:ext cx="8064896" cy="924475"/>
          </a:xfrm>
        </p:spPr>
        <p:txBody>
          <a:bodyPr/>
          <a:lstStyle/>
          <a:p>
            <a:r>
              <a:rPr lang="en-US" sz="6000" dirty="0" smtClean="0">
                <a:solidFill>
                  <a:schemeClr val="bg1"/>
                </a:solidFill>
              </a:rPr>
              <a:t>What is a Villanelle?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988840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en-US" sz="4000" dirty="0" smtClean="0">
                <a:solidFill>
                  <a:schemeClr val="bg1"/>
                </a:solidFill>
              </a:rPr>
              <a:t>19 lines</a:t>
            </a:r>
          </a:p>
          <a:p>
            <a:pPr marL="571500" indent="-571500">
              <a:buFontTx/>
              <a:buChar char="-"/>
            </a:pPr>
            <a:r>
              <a:rPr lang="en-US" sz="4000" dirty="0" smtClean="0">
                <a:solidFill>
                  <a:schemeClr val="bg1"/>
                </a:solidFill>
              </a:rPr>
              <a:t>Two rhymes</a:t>
            </a:r>
          </a:p>
          <a:p>
            <a:pPr marL="571500" indent="-571500">
              <a:buFontTx/>
              <a:buChar char="-"/>
            </a:pPr>
            <a:r>
              <a:rPr lang="en-US" sz="4000" dirty="0" smtClean="0">
                <a:solidFill>
                  <a:schemeClr val="bg1"/>
                </a:solidFill>
              </a:rPr>
              <a:t>Iambic pentameter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4010288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en-US" sz="4000" dirty="0" smtClean="0">
                <a:solidFill>
                  <a:schemeClr val="bg1"/>
                </a:solidFill>
              </a:rPr>
              <a:t>Five “</a:t>
            </a:r>
            <a:r>
              <a:rPr lang="en-US" sz="4000" dirty="0" err="1" smtClean="0">
                <a:solidFill>
                  <a:schemeClr val="bg1"/>
                </a:solidFill>
              </a:rPr>
              <a:t>tercets</a:t>
            </a:r>
            <a:r>
              <a:rPr lang="en-US" sz="4000" dirty="0" smtClean="0">
                <a:solidFill>
                  <a:schemeClr val="bg1"/>
                </a:solidFill>
              </a:rPr>
              <a:t>” – 3 lines</a:t>
            </a:r>
          </a:p>
          <a:p>
            <a:pPr marL="571500" indent="-571500">
              <a:buFontTx/>
              <a:buChar char="-"/>
            </a:pPr>
            <a:r>
              <a:rPr lang="en-US" sz="4000" dirty="0" smtClean="0">
                <a:solidFill>
                  <a:schemeClr val="bg1"/>
                </a:solidFill>
              </a:rPr>
              <a:t>One “quatrain” – 4 lines</a:t>
            </a:r>
          </a:p>
          <a:p>
            <a:pPr marL="571500" indent="-571500">
              <a:buFontTx/>
              <a:buChar char="-"/>
            </a:pPr>
            <a:r>
              <a:rPr lang="en-US" sz="4000" dirty="0" smtClean="0">
                <a:solidFill>
                  <a:schemeClr val="bg1"/>
                </a:solidFill>
              </a:rPr>
              <a:t>A repeating refrain</a:t>
            </a:r>
          </a:p>
        </p:txBody>
      </p:sp>
    </p:spTree>
    <p:extLst>
      <p:ext uri="{BB962C8B-B14F-4D97-AF65-F5344CB8AC3E}">
        <p14:creationId xmlns:p14="http://schemas.microsoft.com/office/powerpoint/2010/main" val="20963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1224136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Do Not Go Gentle Into That Good Night – Dylan Thomas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772816"/>
            <a:ext cx="835292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Do not go gentle into that good night,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Old age should burn and rage at close of day;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Rage, rage against the dying of the light.</a:t>
            </a:r>
          </a:p>
          <a:p>
            <a:pPr algn="ctr"/>
            <a:endParaRPr lang="en-US" sz="2400" dirty="0" smtClean="0">
              <a:solidFill>
                <a:schemeClr val="bg1"/>
              </a:solidFill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Though wise men at their end know dark is right,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Because their words had forked no lightning they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Do not go gentle into that good night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algn="ctr"/>
            <a:endParaRPr lang="en-US" sz="2400" dirty="0">
              <a:solidFill>
                <a:schemeClr val="bg1"/>
              </a:solidFill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Good men, the last wave by, crying how bright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Their frail deeds might have danced in a green bay,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Rage, rage against the dying of the light.</a:t>
            </a:r>
            <a:endParaRPr lang="en-US" sz="2400" dirty="0" smtClean="0">
              <a:solidFill>
                <a:schemeClr val="bg1"/>
              </a:solidFill>
            </a:endParaRPr>
          </a:p>
          <a:p>
            <a:pPr algn="ctr"/>
            <a:endParaRPr lang="en-US" sz="2400" dirty="0">
              <a:solidFill>
                <a:schemeClr val="bg1"/>
              </a:solidFill>
            </a:endParaRPr>
          </a:p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75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Summer</Template>
  <TotalTime>30</TotalTime>
  <Words>211</Words>
  <Application>Microsoft Office PowerPoint</Application>
  <PresentationFormat>On-screen Show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Summer</vt:lpstr>
      <vt:lpstr>Villanelle</vt:lpstr>
      <vt:lpstr>“In the nick of rhyme”</vt:lpstr>
      <vt:lpstr>RUN</vt:lpstr>
      <vt:lpstr>HIGH</vt:lpstr>
      <vt:lpstr>LUNCH</vt:lpstr>
      <vt:lpstr>BRIGHT</vt:lpstr>
      <vt:lpstr>CANDY</vt:lpstr>
      <vt:lpstr>What is a Villanelle?</vt:lpstr>
      <vt:lpstr>Do Not Go Gentle Into That Good Night – Dylan Thomas</vt:lpstr>
      <vt:lpstr>PowerPoint Presentation</vt:lpstr>
      <vt:lpstr>Writing Time!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Villanelle</dc:title>
  <dc:creator> </dc:creator>
  <cp:lastModifiedBy> </cp:lastModifiedBy>
  <cp:revision>10</cp:revision>
  <dcterms:created xsi:type="dcterms:W3CDTF">2011-10-29T19:46:53Z</dcterms:created>
  <dcterms:modified xsi:type="dcterms:W3CDTF">2011-10-29T20:17:29Z</dcterms:modified>
</cp:coreProperties>
</file>